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709" r:id="rId3"/>
    <p:sldMasterId id="2147483721" r:id="rId4"/>
    <p:sldMasterId id="2147483733" r:id="rId5"/>
  </p:sldMasterIdLst>
  <p:notesMasterIdLst>
    <p:notesMasterId r:id="rId18"/>
  </p:notesMasterIdLst>
  <p:handoutMasterIdLst>
    <p:handoutMasterId r:id="rId19"/>
  </p:handoutMasterIdLst>
  <p:sldIdLst>
    <p:sldId id="256" r:id="rId6"/>
    <p:sldId id="259" r:id="rId7"/>
    <p:sldId id="299" r:id="rId8"/>
    <p:sldId id="318" r:id="rId9"/>
    <p:sldId id="300" r:id="rId10"/>
    <p:sldId id="316" r:id="rId11"/>
    <p:sldId id="317" r:id="rId12"/>
    <p:sldId id="320" r:id="rId13"/>
    <p:sldId id="313" r:id="rId14"/>
    <p:sldId id="302" r:id="rId15"/>
    <p:sldId id="307" r:id="rId16"/>
    <p:sldId id="273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  <a:srgbClr val="D4CEB6"/>
    <a:srgbClr val="EFDD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0794" autoAdjust="0"/>
  </p:normalViewPr>
  <p:slideViewPr>
    <p:cSldViewPr snapToGrid="0">
      <p:cViewPr varScale="1">
        <p:scale>
          <a:sx n="64" d="100"/>
          <a:sy n="64" d="100"/>
        </p:scale>
        <p:origin x="586" y="58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E10D8-EE30-4896-8E9F-BFC0C2FB87D3}" type="datetimeFigureOut">
              <a:rPr lang="ru-RU" smtClean="0"/>
              <a:t>09.02.2025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52C19C-87D7-41CD-9C7C-35ADF9679F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5718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529B1F-26D5-4BAE-98AD-607AA56D7992}" type="datetimeFigureOut">
              <a:rPr lang="ru-RU" smtClean="0"/>
              <a:t>09.02.2025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C9C452-5B1A-445B-80F6-5ACA0DD146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79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9C452-5B1A-445B-80F6-5ACA0DD1465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3231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9AEFF6-1F7E-4AC0-9B6E-CF26152BEF76}" type="slidenum">
              <a:rPr lang="ru-RU" altLang="ru-RU">
                <a:solidFill>
                  <a:srgbClr val="000000"/>
                </a:solidFill>
              </a:rPr>
              <a:pPr/>
              <a:t>11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88" y="4343400"/>
            <a:ext cx="5486400" cy="4114800"/>
          </a:xfrm>
        </p:spPr>
        <p:txBody>
          <a:bodyPr/>
          <a:lstStyle/>
          <a:p>
            <a:r>
              <a:rPr lang="ru-RU" altLang="ru-RU" sz="1000" dirty="0" err="1"/>
              <a:t>Мескаль</a:t>
            </a:r>
            <a:r>
              <a:rPr lang="ru-RU" altLang="ru-RU" sz="1000" dirty="0"/>
              <a:t> — традиционный алкогольный напиток, производящийся, как и текила, в Мексике из агавы. Технически, текила — тоже </a:t>
            </a:r>
            <a:r>
              <a:rPr lang="ru-RU" altLang="ru-RU" sz="1000" dirty="0" err="1"/>
              <a:t>мескаль</a:t>
            </a:r>
            <a:r>
              <a:rPr lang="ru-RU" altLang="ru-RU" sz="1000" dirty="0"/>
              <a:t>, но другой разновидности и, объективно говоря, куда лучших вкусовых качеств.</a:t>
            </a:r>
          </a:p>
          <a:p>
            <a:r>
              <a:rPr lang="ru-RU" altLang="ru-RU" sz="1000" dirty="0" err="1"/>
              <a:t>Мескаль</a:t>
            </a:r>
            <a:r>
              <a:rPr lang="ru-RU" altLang="ru-RU" sz="1000" dirty="0"/>
              <a:t> стал популярен за пределами Мексики только благодаря трупу гусеницы, плавающему на дне бутылки. На вкус </a:t>
            </a:r>
            <a:r>
              <a:rPr lang="ru-RU" altLang="ru-RU" sz="1000" dirty="0" err="1"/>
              <a:t>мескаля</a:t>
            </a:r>
            <a:r>
              <a:rPr lang="ru-RU" altLang="ru-RU" sz="1000" dirty="0"/>
              <a:t> бедная личинка не влияет ровным счетом никак — это хорошо продуманный рекламный ход. Экзотика же!</a:t>
            </a:r>
          </a:p>
          <a:p>
            <a:r>
              <a:rPr lang="ru-RU" altLang="ru-RU" sz="1000" dirty="0"/>
              <a:t>Европейцы и американцы бодро пьют </a:t>
            </a:r>
            <a:r>
              <a:rPr lang="ru-RU" altLang="ru-RU" sz="1000" dirty="0" err="1"/>
              <a:t>мескаль</a:t>
            </a:r>
            <a:r>
              <a:rPr lang="ru-RU" altLang="ru-RU" sz="1000" dirty="0"/>
              <a:t>, а потом торжественно делят </a:t>
            </a:r>
            <a:r>
              <a:rPr lang="ru-RU" altLang="ru-RU" sz="1000" dirty="0" err="1"/>
              <a:t>гусеничку</a:t>
            </a:r>
            <a:r>
              <a:rPr lang="ru-RU" altLang="ru-RU" sz="1000" dirty="0"/>
              <a:t> на всех — так теперь полагается. А мексиканцы хихикают над тем, как ловко им удалось вывести свой алкоголь на мировой рынок.</a:t>
            </a:r>
          </a:p>
          <a:p>
            <a:endParaRPr lang="ru-RU" altLang="ru-RU" sz="1000" dirty="0"/>
          </a:p>
          <a:p>
            <a:r>
              <a:rPr lang="ru-R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Почему бутылки вин Жан Поль </a:t>
            </a:r>
            <a:r>
              <a:rPr lang="ru-RU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Шене</a:t>
            </a:r>
            <a:r>
              <a:rPr lang="ru-R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кривые?</a:t>
            </a:r>
          </a:p>
          <a:p>
            <a:r>
              <a:rPr lang="ru-RU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Вина от </a:t>
            </a:r>
            <a:r>
              <a:rPr lang="ru-RU" sz="1200" b="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Jean</a:t>
            </a:r>
            <a:r>
              <a:rPr lang="ru-RU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Paul</a:t>
            </a:r>
            <a:r>
              <a:rPr lang="ru-RU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Chenet</a:t>
            </a:r>
            <a:r>
              <a:rPr lang="ru-RU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символ изысканности и благородства, известны со времен Людовика XIV - Короля-Солнце, как выбор Королей. Весьма интересна история его происхождения.</a:t>
            </a:r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altLang="ru-RU" sz="1000" dirty="0"/>
          </a:p>
        </p:txBody>
      </p:sp>
    </p:spTree>
    <p:extLst>
      <p:ext uri="{BB962C8B-B14F-4D97-AF65-F5344CB8AC3E}">
        <p14:creationId xmlns:p14="http://schemas.microsoft.com/office/powerpoint/2010/main" val="4154882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09.02.2025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3980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09.02.2025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9177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09.02.2025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0465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09.02.2025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6385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09.02.2025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8819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09.02.2025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3703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09.02.2025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8731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09.02.2025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4795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09.02.2025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0733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09.02.2025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300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7D179-70EC-4701-AEC9-73AC22A6A156}" type="datetimeFigureOut">
              <a:rPr lang="ru-RU" smtClean="0"/>
              <a:t>09.02.2025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8013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12458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28892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36792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70354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18226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56430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7066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93782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00870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045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96675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630"/>
            <a:endParaRPr lang="ru-RU" sz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630"/>
            <a:fld id="{1D8BD707-D9CF-40AE-B4C6-C98DA3205C09}" type="datetimeFigureOut">
              <a:rPr lang="en-US" sz="1200" smtClean="0">
                <a:solidFill>
                  <a:prstClr val="black">
                    <a:tint val="75000"/>
                  </a:prstClr>
                </a:solidFill>
              </a:rPr>
              <a:pPr defTabSz="609630"/>
              <a:t>2/9/2025</a:t>
            </a:fld>
            <a:endParaRPr lang="en-US" sz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630"/>
            <a:fld id="{B6F15528-21DE-4FAA-801E-634DDDAF4B2B}" type="slidenum">
              <a:rPr lang="ru-RU" sz="1200" smtClean="0">
                <a:solidFill>
                  <a:prstClr val="black">
                    <a:tint val="75000"/>
                  </a:prstClr>
                </a:solidFill>
              </a:rPr>
              <a:pPr defTabSz="609630"/>
              <a:t>‹#›</a:t>
            </a:fld>
            <a:endParaRPr lang="ru-RU" sz="120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7660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1" y="1524000"/>
            <a:ext cx="10164233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ru-RU" altLang="en-US" noProof="0"/>
              <a:t>Образец заголовка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41600" y="3962400"/>
            <a:ext cx="87376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/>
            </a:lvl1pPr>
          </a:lstStyle>
          <a:p>
            <a:pPr lvl="0"/>
            <a:r>
              <a:rPr lang="ru-RU" altLang="en-US" noProof="0"/>
              <a:t>Образец подзаголовка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243638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E4CE7E2-5EF1-4316-AE78-FFFFC0B75E75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9943" name="Freeform 7"/>
          <p:cNvSpPr>
            <a:spLocks noChangeArrowheads="1"/>
          </p:cNvSpPr>
          <p:nvPr/>
        </p:nvSpPr>
        <p:spPr bwMode="auto">
          <a:xfrm>
            <a:off x="812800" y="1219200"/>
            <a:ext cx="105664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srgbClr val="000000"/>
              </a:solidFill>
            </a:endParaRPr>
          </a:p>
        </p:txBody>
      </p:sp>
      <p:sp>
        <p:nvSpPr>
          <p:cNvPr id="39944" name="Line 8"/>
          <p:cNvSpPr>
            <a:spLocks noChangeShapeType="1"/>
          </p:cNvSpPr>
          <p:nvPr/>
        </p:nvSpPr>
        <p:spPr bwMode="auto">
          <a:xfrm>
            <a:off x="2641601" y="3962400"/>
            <a:ext cx="8682567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8687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B731B5-F35D-49F2-AC6E-CED91390F91E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537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5D2E75-905D-4DC8-839E-6C3B22FFDAB9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1748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2D7D0F-1047-4BDE-9B4D-A7EA57E0A577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7320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3C6CE7-AAD4-4B9B-8963-1EB3F910B03A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2838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E600E5-86CD-43A0-BF53-99AD956064DD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8661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C16F69-A775-4BBD-B583-05E6255B1F63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0911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7A2F9B-5EFE-42AF-BE83-F31D29ED067E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6065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908489-DEF8-47B0-B64A-9A4ACDC758D1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2144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ACF875-40DA-4636-B4C8-C45AE4C9FBAB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4428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29572F-84CA-40EF-8728-6ECA49BB5A69}" type="slidenum">
              <a:rPr lang="ru-RU" altLang="en-US">
                <a:solidFill>
                  <a:srgbClr val="000000"/>
                </a:solidFill>
              </a:rPr>
              <a:pPr/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5585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D062EA-2583-4654-B710-F72B91CED6D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1616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398DE1-0826-4D34-81B3-E9CFBE0C471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9283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8A837A-B5D4-42DE-B02D-EB6FEF13501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4189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FC3098-A2C4-401B-9389-0E12340B0EC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6925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5EA7FA-3EFB-4A19-896D-A9FBE0E85C9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3795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E81645-D980-4717-858E-D95745E71BD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7028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FED3F9-3FB1-48E3-8D9F-B2FA69218DB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82896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43A584-1477-4266-B4F1-69D225CD984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9819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45D7F8-9B2F-40ED-9AD6-1B49B7BB2F2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24227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2B6524-1FCC-4301-BE85-67AFB1028A5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80657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35899B-777A-4C1D-A535-DBD2B6DAFF4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1075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10363200" cy="2127250"/>
          </a:xfrm>
        </p:spPr>
        <p:txBody>
          <a:bodyPr/>
          <a:lstStyle>
            <a:lvl1pPr algn="ctr">
              <a:defRPr sz="5800"/>
            </a:lvl1pPr>
          </a:lstStyle>
          <a:p>
            <a:pPr lvl="0"/>
            <a:r>
              <a:rPr lang="ru-RU" altLang="ru-RU" noProof="0"/>
              <a:t>Образец заголовка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270250"/>
            <a:ext cx="8534400" cy="22098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3000"/>
            </a:lvl1pPr>
          </a:lstStyle>
          <a:p>
            <a:pPr lvl="0"/>
            <a:r>
              <a:rPr lang="ru-RU" altLang="ru-RU" noProof="0"/>
              <a:t>Образец подзаголовка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377C852-800D-4B65-9869-58C8E6538177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grpSp>
        <p:nvGrpSpPr>
          <p:cNvPr id="33799" name="Group 7"/>
          <p:cNvGrpSpPr>
            <a:grpSpLocks/>
          </p:cNvGrpSpPr>
          <p:nvPr/>
        </p:nvGrpSpPr>
        <p:grpSpPr bwMode="auto">
          <a:xfrm>
            <a:off x="304800" y="2889251"/>
            <a:ext cx="11480800" cy="201613"/>
            <a:chOff x="144" y="1680"/>
            <a:chExt cx="5424" cy="144"/>
          </a:xfrm>
        </p:grpSpPr>
        <p:sp>
          <p:nvSpPr>
            <p:cNvPr id="33800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</a:endParaRPr>
            </a:p>
          </p:txBody>
        </p:sp>
        <p:sp>
          <p:nvSpPr>
            <p:cNvPr id="33801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</a:endParaRPr>
            </a:p>
          </p:txBody>
        </p:sp>
        <p:sp>
          <p:nvSpPr>
            <p:cNvPr id="33802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025119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2A7421-8293-4CC8-9F98-82562A01916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1468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207672-FB2F-4ECB-A6A6-18320715439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3202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037A9D-2F33-49FE-BD7E-1EBCCAB76E3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36103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ED1609-ED7B-4259-9026-4164BE8EF8B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0796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50709B-2CE3-4011-B618-7FEB923233F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1771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A39DC3-EB9B-4584-B6AB-53A0D7C7F5A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6293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7B56A6-6CD2-456D-827F-CFC9CCBDC7E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74942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D2AB26-9773-48B0-8638-D2E34626F64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97318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2565F8-085B-4EDE-8F99-09CF5A015F5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59841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DE70A5-5589-43F6-82AC-B76D14AC923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284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7D179-70EC-4701-AEC9-73AC22A6A156}" type="datetimeFigureOut">
              <a:rPr lang="ru-RU" smtClean="0"/>
              <a:t>09.02.2025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917DF-7449-4105-B7F4-85FC20C9741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0646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52961-6AEC-43D0-A9C9-7F23D6ACA0E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09.02.2025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AC123B-A6CF-4878-838C-C9666353F9B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3865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70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заголовка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2B1D40-B2A2-41F1-BDAC-E59BEE702B5B}" type="slidenum">
              <a:rPr lang="ru-RU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8919" name="Freeform 7"/>
          <p:cNvSpPr>
            <a:spLocks noChangeArrowheads="1"/>
          </p:cNvSpPr>
          <p:nvPr/>
        </p:nvSpPr>
        <p:spPr bwMode="auto">
          <a:xfrm>
            <a:off x="508000" y="228600"/>
            <a:ext cx="109728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srgbClr val="000000"/>
              </a:solidFill>
            </a:endParaRPr>
          </a:p>
        </p:txBody>
      </p:sp>
      <p:sp>
        <p:nvSpPr>
          <p:cNvPr id="38920" name="Line 8"/>
          <p:cNvSpPr>
            <a:spLocks noChangeShapeType="1"/>
          </p:cNvSpPr>
          <p:nvPr/>
        </p:nvSpPr>
        <p:spPr bwMode="auto">
          <a:xfrm>
            <a:off x="609600" y="6172200"/>
            <a:ext cx="109728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485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11AAD6D-E551-4B90-A78E-5DDA13332787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604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6E3EBD5-2FE0-4765-AF0A-6B8C63F78C07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0" y="0"/>
            <a:ext cx="3048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>
            <a:off x="609600" y="1447800"/>
            <a:ext cx="107696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srgbClr val="000000"/>
              </a:solidFill>
            </a:endParaRPr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0" y="2286000"/>
            <a:ext cx="3048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778" name="Rectangle 10"/>
          <p:cNvSpPr>
            <a:spLocks noChangeArrowheads="1"/>
          </p:cNvSpPr>
          <p:nvPr/>
        </p:nvSpPr>
        <p:spPr bwMode="auto">
          <a:xfrm>
            <a:off x="0" y="4572000"/>
            <a:ext cx="3048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057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p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p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youtu.be/_-SQM9EwHLM?feature=shared" TargetMode="Externa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youtu.be/_-SQM9EwHLM?feature=shared" TargetMode="Externa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751840" y="143191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4000" dirty="0">
                <a:solidFill>
                  <a:srgbClr val="3399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Оценить конкурентов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24213" y="2372709"/>
            <a:ext cx="63236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4000" dirty="0">
                <a:solidFill>
                  <a:srgbClr val="3399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Поиск уникального торгового предложения  </a:t>
            </a:r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48D08597-EF70-FBDC-7B10-61F8635A5B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6551" y="3885126"/>
            <a:ext cx="7960660" cy="1548699"/>
          </a:xfrm>
        </p:spPr>
        <p:txBody>
          <a:bodyPr>
            <a:normAutofit/>
          </a:bodyPr>
          <a:lstStyle/>
          <a:p>
            <a:pPr algn="l"/>
            <a:r>
              <a:rPr lang="ru-RU" dirty="0" err="1"/>
              <a:t>Закимова</a:t>
            </a:r>
            <a:r>
              <a:rPr lang="ru-RU" dirty="0"/>
              <a:t> Альфия </a:t>
            </a:r>
            <a:r>
              <a:rPr lang="ru-RU" dirty="0" err="1"/>
              <a:t>Манарбековна</a:t>
            </a:r>
            <a:r>
              <a:rPr lang="ru-RU" dirty="0"/>
              <a:t>  – декан бизнес школы ВКТУ им. Д. </a:t>
            </a:r>
            <a:r>
              <a:rPr lang="ru-RU" dirty="0" err="1"/>
              <a:t>Серикбаева</a:t>
            </a:r>
            <a:r>
              <a:rPr lang="ru-RU" dirty="0"/>
              <a:t>, к.э.н., МВА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EB0076A-8B29-913B-6E32-877DEF549D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5960" y="367660"/>
            <a:ext cx="4394200" cy="492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704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Википедия | Вукипедия | Fando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787" y="5348768"/>
            <a:ext cx="1463146" cy="1401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0858" y="0"/>
            <a:ext cx="10515600" cy="1166840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>
                <a:solidFill>
                  <a:srgbClr val="0070C0"/>
                </a:solidFill>
              </a:rPr>
              <a:t>Конкуренты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04445"/>
            <a:ext cx="7620000" cy="338137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396566" y="141813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Конкуренция</a:t>
            </a:r>
            <a:r>
              <a:rPr lang="ru-RU" dirty="0"/>
              <a:t> — соперничество между участниками экономических отношений за ограниченные ресурсы: сырье, рабочую силу, капитал, рынки сбыта. 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01601" y="98217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70757A"/>
                </a:solidFill>
                <a:latin typeface="arial" panose="020B0604020202020204" pitchFamily="34" charset="0"/>
              </a:rPr>
              <a:t> </a:t>
            </a:r>
            <a:r>
              <a:rPr lang="ru-RU" b="1" dirty="0">
                <a:solidFill>
                  <a:srgbClr val="5F6368"/>
                </a:solidFill>
                <a:latin typeface="arial" panose="020B0604020202020204" pitchFamily="34" charset="0"/>
              </a:rPr>
              <a:t>Конкуренция</a:t>
            </a:r>
            <a:r>
              <a:rPr lang="ru-RU" dirty="0">
                <a:solidFill>
                  <a:srgbClr val="4D5156"/>
                </a:solidFill>
                <a:latin typeface="arial" panose="020B0604020202020204" pitchFamily="34" charset="0"/>
              </a:rPr>
              <a:t> — соперничество участников рынка за лучшие условия купли-продажи и производства. 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5935134" y="4356465"/>
            <a:ext cx="615526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191A1A"/>
                </a:solidFill>
                <a:latin typeface="Times New Roman" panose="02020603050405020304" pitchFamily="18" charset="0"/>
              </a:rPr>
              <a:t>Конкуренция - </a:t>
            </a:r>
            <a:r>
              <a:rPr lang="ru-RU" dirty="0">
                <a:solidFill>
                  <a:srgbClr val="191A1A"/>
                </a:solidFill>
                <a:latin typeface="Times New Roman" panose="02020603050405020304" pitchFamily="18" charset="0"/>
              </a:rPr>
              <a:t>это состязание между субъектами экономики, которое заключается в борьбе за рынки сбыта товаров для получения более высокой  прибыли и других доходов. Конкуренция является одним из самых действенных механизмов регулирования  рыночной экономики, а также цивилизованной и легализованной формой борьбы за существование.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177800" y="4877769"/>
            <a:ext cx="527473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Конкуре́нция</a:t>
            </a:r>
            <a:r>
              <a:rPr lang="ru-RU" dirty="0"/>
              <a:t> (лат. </a:t>
            </a:r>
            <a:r>
              <a:rPr lang="ru-RU" dirty="0" err="1"/>
              <a:t>concurrentia</a:t>
            </a:r>
            <a:r>
              <a:rPr lang="ru-RU" dirty="0"/>
              <a:t>, от лат. </a:t>
            </a:r>
            <a:r>
              <a:rPr lang="ru-RU" dirty="0" err="1"/>
              <a:t>concurro</a:t>
            </a:r>
            <a:r>
              <a:rPr lang="ru-RU" dirty="0"/>
              <a:t>) это борьба между экономическими субъектами за максимально эффективное использование факторов производства, при единых правилах для всех её участников.</a:t>
            </a:r>
          </a:p>
        </p:txBody>
      </p:sp>
      <p:sp>
        <p:nvSpPr>
          <p:cNvPr id="1024" name="Прямоугольник 1023"/>
          <p:cNvSpPr/>
          <p:nvPr/>
        </p:nvSpPr>
        <p:spPr>
          <a:xfrm>
            <a:off x="7620000" y="2842459"/>
            <a:ext cx="36491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Конкуренция</a:t>
            </a:r>
            <a:r>
              <a:rPr lang="ru-RU" dirty="0"/>
              <a:t> - это соперничество субъектов рыночных отношений за лучшие условия и результаты коммерческой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2516227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50" y="181693"/>
            <a:ext cx="10515600" cy="820208"/>
          </a:xfrm>
        </p:spPr>
        <p:txBody>
          <a:bodyPr/>
          <a:lstStyle/>
          <a:p>
            <a:r>
              <a:rPr lang="ru-RU" dirty="0"/>
              <a:t>Выявить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ВСЕХ</a:t>
            </a:r>
            <a:r>
              <a:rPr lang="ru-RU" dirty="0"/>
              <a:t> конкурентов </a:t>
            </a:r>
          </a:p>
        </p:txBody>
      </p:sp>
      <p:pic>
        <p:nvPicPr>
          <p:cNvPr id="3074" name="Picture 2" descr="Бьюти индустрия это: Что такое Индустрия красоты? Индустрия красоты — это…  Расписание тренингов. Все Тренинги .ру —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1185334"/>
            <a:ext cx="3204534" cy="2147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Косметологія - Кришталеве Джерел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9" y="3709680"/>
            <a:ext cx="3204534" cy="180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Переход в режим «онлайн»: сеть X-Fit запустила серию эфиров с тренировками  | СПОРТ | АиФ Урал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748" y="1185333"/>
            <a:ext cx="3152712" cy="2093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Занятие йогой в гамаках | Воздушная йога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024" y="3712907"/>
            <a:ext cx="2977433" cy="180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blog.bestyogamats.ru/wp-content/uploads/2019/02/image01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6947" y="1380718"/>
            <a:ext cx="5198743" cy="390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9319" y="5588460"/>
            <a:ext cx="1822862" cy="10912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70793" y="5949433"/>
            <a:ext cx="6105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Какие альтернативные решения есть у вашего потребителя? </a:t>
            </a:r>
          </a:p>
        </p:txBody>
      </p:sp>
    </p:spTree>
    <p:extLst>
      <p:ext uri="{BB962C8B-B14F-4D97-AF65-F5344CB8AC3E}">
        <p14:creationId xmlns:p14="http://schemas.microsoft.com/office/powerpoint/2010/main" val="3405973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b="13175"/>
          <a:stretch/>
        </p:blipFill>
        <p:spPr>
          <a:xfrm>
            <a:off x="1345325" y="178675"/>
            <a:ext cx="9280635" cy="6043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739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скриншот, таблица конкурент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510" y="0"/>
            <a:ext cx="966135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16200000">
            <a:off x="-1185333" y="2410081"/>
            <a:ext cx="406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rgbClr val="D4CEB6"/>
                </a:solidFill>
              </a:rPr>
              <a:t>Анализ конкурентов </a:t>
            </a:r>
          </a:p>
        </p:txBody>
      </p:sp>
    </p:spTree>
    <p:extLst>
      <p:ext uri="{BB962C8B-B14F-4D97-AF65-F5344CB8AC3E}">
        <p14:creationId xmlns:p14="http://schemas.microsoft.com/office/powerpoint/2010/main" val="2899356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5325" y="153989"/>
            <a:ext cx="10972800" cy="741361"/>
          </a:xfrm>
        </p:spPr>
        <p:txBody>
          <a:bodyPr/>
          <a:lstStyle/>
          <a:p>
            <a:r>
              <a:rPr lang="ru-RU" dirty="0"/>
              <a:t>Заполнить данные о конкуренте 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8514005"/>
              </p:ext>
            </p:extLst>
          </p:nvPr>
        </p:nvGraphicFramePr>
        <p:xfrm>
          <a:off x="695325" y="1160464"/>
          <a:ext cx="10972800" cy="525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КРИТЕРИИ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Конкурент 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Конкурент 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Конкурент 3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Конкурент 4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Место расположения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Опыт работы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Клиенты / кол-во</a:t>
                      </a:r>
                      <a:r>
                        <a:rPr lang="ru-RU" baseline="0" dirty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Отзывы клиентов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Цена продукта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Реклам / продвижение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Сервис / обслуживание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Акции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Гарантия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«Фишка»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31B5-F35D-49F2-AC6E-CED91390F91E}" type="slidenum">
              <a:rPr lang="ru-RU" altLang="en-US" smtClean="0">
                <a:solidFill>
                  <a:srgbClr val="000000"/>
                </a:solidFill>
              </a:rPr>
              <a:pPr/>
              <a:t>6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390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Слепые и слон | МедиаМер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589" y="893343"/>
            <a:ext cx="6232525" cy="5025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Мемы про кота и двух девушек (49 фото) » Юмор, позитив и много смешных  картинок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47" y="297941"/>
            <a:ext cx="4762500" cy="604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432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Фейри моющее средство для посуды 450 мл 1/21 - купить недорого в ТД Герме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1112" y="823664"/>
            <a:ext cx="4197611" cy="4197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Сковорода Tefal Unlimited 24 см (G2550472) в Алматы - цены, купить в  интернет - магазине Sulpak | отзывы, описа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77" y="983222"/>
            <a:ext cx="4038053" cy="403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Лошадиная сила шампунь-кондиционер с коллагеном и ланолином, 500 мл 1 шт —  купить в интернет-магазине по низкой цене на Яндекс Маркет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1658" y="983222"/>
            <a:ext cx="2782926" cy="415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31424" y="5633545"/>
            <a:ext cx="95433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Не все так очевидно как кажется на 1й взгляд </a:t>
            </a:r>
          </a:p>
        </p:txBody>
      </p:sp>
    </p:spTree>
    <p:extLst>
      <p:ext uri="{BB962C8B-B14F-4D97-AF65-F5344CB8AC3E}">
        <p14:creationId xmlns:p14="http://schemas.microsoft.com/office/powerpoint/2010/main" val="1547064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171450"/>
            <a:ext cx="10972800" cy="598489"/>
          </a:xfrm>
        </p:spPr>
        <p:txBody>
          <a:bodyPr/>
          <a:lstStyle/>
          <a:p>
            <a:pPr algn="ctr"/>
            <a:r>
              <a:rPr lang="ru-RU" altLang="ru-RU" sz="4000" dirty="0"/>
              <a:t>Уникальное торговое предложение (УТП)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2950" y="5372100"/>
            <a:ext cx="10972800" cy="264114"/>
          </a:xfrm>
        </p:spPr>
        <p:txBody>
          <a:bodyPr/>
          <a:lstStyle/>
          <a:p>
            <a:endParaRPr lang="ru-RU" altLang="ru-RU" sz="2400" b="1" dirty="0"/>
          </a:p>
          <a:p>
            <a:pPr algn="ctr"/>
            <a:r>
              <a:rPr lang="ru-RU" altLang="ru-RU" sz="1800" b="1" u="sng" dirty="0">
                <a:solidFill>
                  <a:srgbClr val="33CC33"/>
                </a:solidFill>
              </a:rPr>
              <a:t>УТП = Уникальность + необходимость + конкретность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095750" y="6228057"/>
            <a:ext cx="52054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F0F0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Как протестировать бизнес-идею? 5 шагов к созданию MVP, УТП  </a:t>
            </a:r>
          </a:p>
          <a:p>
            <a:r>
              <a:rPr lang="ru-RU" sz="1200" b="1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https://youtu.be/_-SQM9EwHLM?feature=shared</a:t>
            </a:r>
            <a:endParaRPr lang="ru-RU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6075" y="6207714"/>
            <a:ext cx="1076325" cy="47588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10729" t="30000" r="33125" b="23148"/>
          <a:stretch/>
        </p:blipFill>
        <p:spPr>
          <a:xfrm>
            <a:off x="2562225" y="2251399"/>
            <a:ext cx="6648450" cy="3120701"/>
          </a:xfrm>
          <a:prstGeom prst="rect">
            <a:avLst/>
          </a:prstGeom>
        </p:spPr>
      </p:pic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00050" y="790282"/>
            <a:ext cx="11315700" cy="203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1800" dirty="0"/>
              <a:t>Обращение обязательно должно содержать предложение покупателю, которое было бы, с одной стороны, </a:t>
            </a:r>
            <a:r>
              <a:rPr lang="ru-RU" altLang="ru-RU" sz="1800" b="1" dirty="0"/>
              <a:t>необходимым покупателю</a:t>
            </a:r>
            <a:r>
              <a:rPr lang="ru-RU" altLang="ru-RU" sz="1800" dirty="0"/>
              <a:t>, а с другой – </a:t>
            </a:r>
            <a:r>
              <a:rPr lang="ru-RU" altLang="ru-RU" sz="1800" b="1" dirty="0"/>
              <a:t>уникальным</a:t>
            </a:r>
            <a:r>
              <a:rPr lang="ru-RU" altLang="ru-RU" sz="1800" dirty="0"/>
              <a:t>, т.е. не встречающимся в рекламе конкурентов</a:t>
            </a:r>
          </a:p>
          <a:p>
            <a:r>
              <a:rPr lang="ru-RU" altLang="ru-RU" sz="1800" dirty="0"/>
              <a:t>При отсутствии УТП его необходимо </a:t>
            </a:r>
            <a:r>
              <a:rPr lang="ru-RU" altLang="ru-RU" sz="1800" b="1" dirty="0"/>
              <a:t>придумать/выявить   </a:t>
            </a:r>
          </a:p>
        </p:txBody>
      </p:sp>
    </p:spTree>
    <p:extLst>
      <p:ext uri="{BB962C8B-B14F-4D97-AF65-F5344CB8AC3E}">
        <p14:creationId xmlns:p14="http://schemas.microsoft.com/office/powerpoint/2010/main" val="423354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76450" y="1"/>
            <a:ext cx="7772400" cy="666750"/>
          </a:xfrm>
        </p:spPr>
        <p:txBody>
          <a:bodyPr anchor="ctr"/>
          <a:lstStyle/>
          <a:p>
            <a:r>
              <a:rPr lang="ru-RU" altLang="ru-RU" sz="4400" dirty="0"/>
              <a:t>Позиционирование </a:t>
            </a:r>
          </a:p>
        </p:txBody>
      </p:sp>
      <p:pic>
        <p:nvPicPr>
          <p:cNvPr id="6" name="Picture 12" descr="pic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835380"/>
            <a:ext cx="285750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DOVE_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1481" y="706404"/>
            <a:ext cx="2575733" cy="2575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8" name="Picture 4" descr="Шампунь Head &amp; Shoulders, Охлаждающий эффект SUB-ZERO, против перхоти, для  мужчин, 400 мл, ментол в Москве: цены, фото, отзывы - купить в  интернет-магазине Порядок.ру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6789" y="3321791"/>
            <a:ext cx="2130425" cy="213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0" name="Picture 6" descr="Как избавиться от перхоти, чем лечить: шампуни, советы трихолога, отзывы |  Beauty Insid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363" y="3341069"/>
            <a:ext cx="3711575" cy="2091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495300" y="5621788"/>
            <a:ext cx="11277600" cy="949536"/>
            <a:chOff x="495300" y="5621788"/>
            <a:chExt cx="11277600" cy="949536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495300" y="6201992"/>
              <a:ext cx="112776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b="1" u="sng" dirty="0">
                  <a:solidFill>
                    <a:srgbClr val="0070C0"/>
                  </a:solidFill>
                </a:rPr>
                <a:t>УТП = Уникальность + необходимость + конкретность 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152901" y="5621788"/>
              <a:ext cx="5715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</a:rPr>
                <a:t>?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134100" y="5678772"/>
              <a:ext cx="5715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</a:rPr>
                <a:t>?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096252" y="5621788"/>
              <a:ext cx="5715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</a:rPr>
                <a:t>?</a:t>
              </a:r>
            </a:p>
          </p:txBody>
        </p:sp>
      </p:grpSp>
      <p:sp>
        <p:nvSpPr>
          <p:cNvPr id="9" name="Левая фигурная скобка 8"/>
          <p:cNvSpPr/>
          <p:nvPr/>
        </p:nvSpPr>
        <p:spPr>
          <a:xfrm>
            <a:off x="2095500" y="990600"/>
            <a:ext cx="361950" cy="446161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Левая фигурная скобка 16"/>
          <p:cNvSpPr/>
          <p:nvPr/>
        </p:nvSpPr>
        <p:spPr>
          <a:xfrm flipH="1">
            <a:off x="9501994" y="990600"/>
            <a:ext cx="346856" cy="446161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 rot="20376192">
            <a:off x="100013" y="2708277"/>
            <a:ext cx="20304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Выявление потребности «боль»</a:t>
            </a:r>
          </a:p>
        </p:txBody>
      </p:sp>
      <p:sp>
        <p:nvSpPr>
          <p:cNvPr id="11" name="TextBox 10"/>
          <p:cNvSpPr txBox="1"/>
          <p:nvPr/>
        </p:nvSpPr>
        <p:spPr>
          <a:xfrm rot="1310048">
            <a:off x="9730697" y="2667437"/>
            <a:ext cx="1695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Товар решает проблему </a:t>
            </a:r>
          </a:p>
        </p:txBody>
      </p:sp>
    </p:spTree>
    <p:extLst>
      <p:ext uri="{BB962C8B-B14F-4D97-AF65-F5344CB8AC3E}">
        <p14:creationId xmlns:p14="http://schemas.microsoft.com/office/powerpoint/2010/main" val="797412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Агава голубая (двухлетний, ЗКС) - купить Комнатные экзотические растения в  Киеве и Украине, выгодная цена Агава голубая в интернет-магазине Agrostore  ТМ (Агростор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679" y="4474555"/>
            <a:ext cx="2331025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mezcal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7" r="13252"/>
          <a:stretch/>
        </p:blipFill>
        <p:spPr bwMode="auto">
          <a:xfrm>
            <a:off x="269080" y="309847"/>
            <a:ext cx="2381250" cy="410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j11870_129961853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5" y="4474555"/>
            <a:ext cx="2371725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%D0%9A%D0%BE%D0%BA%D0%B0-%D0%BA%D0%BE%D0%BB%D0%B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175" y="-27895"/>
            <a:ext cx="2636705" cy="919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ANd9GcR85yHDeYvhZjJuycm3yYx5TS1YdT3Z5t0TouIaI0w83NbIVd4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175" y="950708"/>
            <a:ext cx="2246325" cy="3464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Вино Прочие Товары Ориджинал Каберне Сира кр. п/сух. – купить онлайн,  каталог товаров с ценами интернет-магазина Лента | Москва, Санкт-Петербург,  Россия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6723" y="393656"/>
            <a:ext cx="2204418" cy="595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6" name="Picture 8" descr="Как груша попадает в бутылку со спиртным? | &quot;Пионер&quot; на кухне | Дзен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893" y="538513"/>
            <a:ext cx="3874096" cy="581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467591" y="5851639"/>
            <a:ext cx="11277600" cy="808182"/>
            <a:chOff x="495300" y="5621788"/>
            <a:chExt cx="11277600" cy="1236212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495300" y="6488668"/>
              <a:ext cx="112776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b="1" u="sng" dirty="0">
                  <a:solidFill>
                    <a:srgbClr val="0070C0"/>
                  </a:solidFill>
                </a:rPr>
                <a:t>УТП = Уникальность + необходимость + конкретность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152901" y="5621788"/>
              <a:ext cx="5715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</a:rPr>
                <a:t>?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134100" y="5678772"/>
              <a:ext cx="5715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</a:rPr>
                <a:t>?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096252" y="5621788"/>
              <a:ext cx="5715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6815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25663" y="1375127"/>
            <a:ext cx="7955743" cy="2779180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 marR="3387" indent="1547361" algn="r" defTabSz="609630">
              <a:lnSpc>
                <a:spcPct val="107800"/>
              </a:lnSpc>
              <a:spcBef>
                <a:spcPts val="67"/>
              </a:spcBef>
              <a:tabLst>
                <a:tab pos="681177" algn="l"/>
                <a:tab pos="2911832" algn="l"/>
                <a:tab pos="4374945" algn="l"/>
              </a:tabLst>
            </a:pPr>
            <a:r>
              <a:rPr sz="3167" spc="50" dirty="0">
                <a:latin typeface="Arial"/>
                <a:cs typeface="Arial"/>
              </a:rPr>
              <a:t>80</a:t>
            </a:r>
            <a:r>
              <a:rPr sz="2900" spc="50" dirty="0">
                <a:latin typeface="Arial"/>
                <a:cs typeface="Arial"/>
              </a:rPr>
              <a:t>%</a:t>
            </a:r>
            <a:r>
              <a:rPr sz="2900" spc="-180" dirty="0">
                <a:latin typeface="Arial"/>
                <a:cs typeface="Arial"/>
              </a:rPr>
              <a:t> </a:t>
            </a:r>
            <a:r>
              <a:rPr sz="3334" spc="-33" dirty="0">
                <a:latin typeface="Noto Sans"/>
                <a:cs typeface="Noto Sans"/>
              </a:rPr>
              <a:t>успешных</a:t>
            </a:r>
            <a:r>
              <a:rPr sz="3334" spc="-237" dirty="0">
                <a:latin typeface="Noto Sans"/>
                <a:cs typeface="Noto Sans"/>
              </a:rPr>
              <a:t> </a:t>
            </a:r>
            <a:r>
              <a:rPr sz="3334" spc="-33" dirty="0">
                <a:latin typeface="Noto Sans"/>
                <a:cs typeface="Noto Sans"/>
              </a:rPr>
              <a:t>стартапов </a:t>
            </a:r>
            <a:r>
              <a:rPr sz="3334" dirty="0">
                <a:latin typeface="Noto Sans"/>
                <a:cs typeface="Noto Sans"/>
              </a:rPr>
              <a:t> </a:t>
            </a:r>
            <a:r>
              <a:rPr sz="3334" spc="-37" dirty="0">
                <a:latin typeface="Noto Sans"/>
                <a:cs typeface="Noto Sans"/>
              </a:rPr>
              <a:t>н</a:t>
            </a:r>
            <a:r>
              <a:rPr sz="3334" dirty="0">
                <a:latin typeface="Noto Sans"/>
                <a:cs typeface="Noto Sans"/>
              </a:rPr>
              <a:t>а	</a:t>
            </a:r>
            <a:r>
              <a:rPr sz="3334" spc="-37" dirty="0" err="1">
                <a:latin typeface="Noto Sans"/>
                <a:cs typeface="Noto Sans"/>
              </a:rPr>
              <a:t>начально</a:t>
            </a:r>
            <a:r>
              <a:rPr sz="3334" dirty="0" err="1">
                <a:latin typeface="Noto Sans"/>
                <a:cs typeface="Noto Sans"/>
              </a:rPr>
              <a:t>м</a:t>
            </a:r>
            <a:r>
              <a:rPr sz="3334" spc="-217" dirty="0">
                <a:latin typeface="Noto Sans"/>
                <a:cs typeface="Noto Sans"/>
              </a:rPr>
              <a:t> </a:t>
            </a:r>
            <a:r>
              <a:rPr sz="3334" spc="-37" dirty="0" err="1">
                <a:latin typeface="Noto Sans"/>
                <a:cs typeface="Noto Sans"/>
              </a:rPr>
              <a:t>этап</a:t>
            </a:r>
            <a:r>
              <a:rPr sz="3334" dirty="0" err="1">
                <a:latin typeface="Noto Sans"/>
                <a:cs typeface="Noto Sans"/>
              </a:rPr>
              <a:t>е</a:t>
            </a:r>
            <a:r>
              <a:rPr lang="ru-RU" sz="3334" dirty="0">
                <a:latin typeface="Noto Sans"/>
                <a:cs typeface="Noto Sans"/>
              </a:rPr>
              <a:t> </a:t>
            </a:r>
            <a:r>
              <a:rPr sz="3334" spc="-37" dirty="0" err="1">
                <a:latin typeface="Noto Sans"/>
                <a:cs typeface="Noto Sans"/>
              </a:rPr>
              <a:t>развити</a:t>
            </a:r>
            <a:r>
              <a:rPr sz="3334" dirty="0" err="1">
                <a:latin typeface="Noto Sans"/>
                <a:cs typeface="Noto Sans"/>
              </a:rPr>
              <a:t>я</a:t>
            </a:r>
            <a:r>
              <a:rPr sz="3334" dirty="0">
                <a:latin typeface="Noto Sans"/>
                <a:cs typeface="Noto Sans"/>
              </a:rPr>
              <a:t>  </a:t>
            </a:r>
            <a:r>
              <a:rPr sz="3334" spc="-37" dirty="0">
                <a:latin typeface="Noto Sans"/>
                <a:cs typeface="Noto Sans"/>
              </a:rPr>
              <a:t>фокусируются</a:t>
            </a:r>
            <a:r>
              <a:rPr sz="3334" spc="-230" dirty="0">
                <a:latin typeface="Noto Sans"/>
                <a:cs typeface="Noto Sans"/>
              </a:rPr>
              <a:t> </a:t>
            </a:r>
            <a:r>
              <a:rPr sz="3334" spc="-20" dirty="0">
                <a:latin typeface="Noto Sans"/>
                <a:cs typeface="Noto Sans"/>
              </a:rPr>
              <a:t>на</a:t>
            </a:r>
            <a:r>
              <a:rPr sz="3334" spc="-227" dirty="0">
                <a:latin typeface="Noto Sans"/>
                <a:cs typeface="Noto Sans"/>
              </a:rPr>
              <a:t> </a:t>
            </a:r>
            <a:r>
              <a:rPr sz="3334" b="1" spc="-33" dirty="0">
                <a:latin typeface="Noto Sans"/>
                <a:cs typeface="Noto Sans"/>
              </a:rPr>
              <a:t>нахождении </a:t>
            </a:r>
            <a:r>
              <a:rPr sz="3334" b="1" dirty="0">
                <a:latin typeface="Noto Sans"/>
                <a:cs typeface="Noto Sans"/>
              </a:rPr>
              <a:t> </a:t>
            </a:r>
            <a:r>
              <a:rPr sz="3334" b="1" spc="-33" dirty="0">
                <a:latin typeface="Noto Sans"/>
                <a:cs typeface="Noto Sans"/>
              </a:rPr>
              <a:t>проблемы</a:t>
            </a:r>
            <a:r>
              <a:rPr sz="3334" b="1" spc="-230" dirty="0">
                <a:latin typeface="Noto Sans"/>
                <a:cs typeface="Noto Sans"/>
              </a:rPr>
              <a:t> </a:t>
            </a:r>
            <a:r>
              <a:rPr sz="3334" b="1" spc="-30" dirty="0">
                <a:latin typeface="Noto Sans"/>
                <a:cs typeface="Noto Sans"/>
              </a:rPr>
              <a:t>своих</a:t>
            </a:r>
            <a:r>
              <a:rPr sz="3334" b="1" spc="-227" dirty="0">
                <a:latin typeface="Noto Sans"/>
                <a:cs typeface="Noto Sans"/>
              </a:rPr>
              <a:t> </a:t>
            </a:r>
            <a:r>
              <a:rPr sz="3334" b="1" spc="-47" dirty="0">
                <a:latin typeface="Noto Sans"/>
                <a:cs typeface="Noto Sans"/>
              </a:rPr>
              <a:t>пользователей</a:t>
            </a:r>
            <a:r>
              <a:rPr sz="3167" spc="-47" dirty="0">
                <a:latin typeface="Arial"/>
                <a:cs typeface="Arial"/>
              </a:rPr>
              <a:t>, </a:t>
            </a:r>
            <a:r>
              <a:rPr sz="3167" spc="-147" dirty="0">
                <a:latin typeface="Arial"/>
                <a:cs typeface="Arial"/>
              </a:rPr>
              <a:t> </a:t>
            </a:r>
            <a:r>
              <a:rPr sz="3334" dirty="0">
                <a:latin typeface="Noto Sans"/>
                <a:cs typeface="Noto Sans"/>
              </a:rPr>
              <a:t>а</a:t>
            </a:r>
            <a:r>
              <a:rPr sz="3334" spc="-217" dirty="0">
                <a:latin typeface="Noto Sans"/>
                <a:cs typeface="Noto Sans"/>
              </a:rPr>
              <a:t> </a:t>
            </a:r>
            <a:r>
              <a:rPr sz="3334" spc="-37" dirty="0">
                <a:latin typeface="Noto Sans"/>
                <a:cs typeface="Noto Sans"/>
              </a:rPr>
              <a:t>н</a:t>
            </a:r>
            <a:r>
              <a:rPr sz="3334" dirty="0">
                <a:latin typeface="Noto Sans"/>
                <a:cs typeface="Noto Sans"/>
              </a:rPr>
              <a:t>е</a:t>
            </a:r>
            <a:r>
              <a:rPr sz="3334" spc="-217" dirty="0">
                <a:latin typeface="Noto Sans"/>
                <a:cs typeface="Noto Sans"/>
              </a:rPr>
              <a:t> </a:t>
            </a:r>
            <a:r>
              <a:rPr sz="3334" spc="-37" dirty="0" err="1">
                <a:latin typeface="Noto Sans"/>
                <a:cs typeface="Noto Sans"/>
              </a:rPr>
              <a:t>н</a:t>
            </a:r>
            <a:r>
              <a:rPr sz="3334" dirty="0" err="1">
                <a:latin typeface="Noto Sans"/>
                <a:cs typeface="Noto Sans"/>
              </a:rPr>
              <a:t>а</a:t>
            </a:r>
            <a:r>
              <a:rPr sz="3334" spc="-217" dirty="0">
                <a:latin typeface="Noto Sans"/>
                <a:cs typeface="Noto Sans"/>
              </a:rPr>
              <a:t> </a:t>
            </a:r>
            <a:r>
              <a:rPr sz="3334" spc="-37" dirty="0" err="1">
                <a:latin typeface="Noto Sans"/>
                <a:cs typeface="Noto Sans"/>
              </a:rPr>
              <a:t>сво</a:t>
            </a:r>
            <a:r>
              <a:rPr lang="ru-RU" sz="3334" spc="-37" dirty="0">
                <a:latin typeface="Noto Sans"/>
                <a:cs typeface="Noto Sans"/>
              </a:rPr>
              <a:t>ё</a:t>
            </a:r>
            <a:r>
              <a:rPr sz="3334" dirty="0">
                <a:latin typeface="Noto Sans"/>
                <a:cs typeface="Noto Sans"/>
              </a:rPr>
              <a:t>м</a:t>
            </a:r>
            <a:r>
              <a:rPr lang="ru-RU" sz="3334" dirty="0">
                <a:latin typeface="Noto Sans"/>
                <a:cs typeface="Noto Sans"/>
              </a:rPr>
              <a:t> </a:t>
            </a:r>
            <a:r>
              <a:rPr sz="3334" spc="-37" dirty="0" err="1">
                <a:latin typeface="Noto Sans"/>
                <a:cs typeface="Noto Sans"/>
              </a:rPr>
              <a:t>продукте</a:t>
            </a:r>
            <a:r>
              <a:rPr sz="3167" spc="-147" dirty="0">
                <a:latin typeface="Arial"/>
                <a:cs typeface="Arial"/>
              </a:rPr>
              <a:t>.</a:t>
            </a:r>
            <a:endParaRPr sz="3167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92727" y="4731442"/>
            <a:ext cx="3474720" cy="295872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 defTabSz="609630">
              <a:spcBef>
                <a:spcPts val="67"/>
              </a:spcBef>
            </a:pPr>
            <a:r>
              <a:rPr sz="1867" spc="-3" dirty="0">
                <a:latin typeface="Noto Sans"/>
                <a:cs typeface="Noto Sans"/>
              </a:rPr>
              <a:t>Исследование </a:t>
            </a:r>
            <a:r>
              <a:rPr sz="1767" spc="57" dirty="0">
                <a:latin typeface="Arial"/>
                <a:cs typeface="Arial"/>
              </a:rPr>
              <a:t>Startup</a:t>
            </a:r>
            <a:r>
              <a:rPr sz="1767" spc="-200" dirty="0">
                <a:latin typeface="Arial"/>
                <a:cs typeface="Arial"/>
              </a:rPr>
              <a:t> </a:t>
            </a:r>
            <a:r>
              <a:rPr sz="1767" spc="60" dirty="0">
                <a:latin typeface="Arial"/>
                <a:cs typeface="Arial"/>
              </a:rPr>
              <a:t>Genome</a:t>
            </a:r>
            <a:endParaRPr sz="1767" dirty="0">
              <a:latin typeface="Arial"/>
              <a:cs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93787" y="5604449"/>
            <a:ext cx="81517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F0F0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Как протестировать бизнес-идею? 5 шагов к созданию MVP, УТП   </a:t>
            </a:r>
            <a:r>
              <a:rPr lang="ru-RU" b="1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https://youtu.be/_-SQM9EwHLM?feature=shared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8867" y="5548793"/>
            <a:ext cx="1713591" cy="757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8329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Край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Уровень">
  <a:themeElements>
    <a:clrScheme name="Уровень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Уровень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Уровень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1179</TotalTime>
  <Words>515</Words>
  <Application>Microsoft Office PowerPoint</Application>
  <PresentationFormat>Широкоэкранный</PresentationFormat>
  <Paragraphs>60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12</vt:i4>
      </vt:variant>
    </vt:vector>
  </HeadingPairs>
  <TitlesOfParts>
    <vt:vector size="26" baseType="lpstr">
      <vt:lpstr>Arial</vt:lpstr>
      <vt:lpstr>Arial</vt:lpstr>
      <vt:lpstr>Calibri</vt:lpstr>
      <vt:lpstr>Calibri Light</vt:lpstr>
      <vt:lpstr>Garamond</vt:lpstr>
      <vt:lpstr>Noto Sans</vt:lpstr>
      <vt:lpstr>Times New Roman</vt:lpstr>
      <vt:lpstr>Verdana</vt:lpstr>
      <vt:lpstr>Wingdings</vt:lpstr>
      <vt:lpstr>Тема Office</vt:lpstr>
      <vt:lpstr>2_Тема Office</vt:lpstr>
      <vt:lpstr>Край</vt:lpstr>
      <vt:lpstr>Оформление по умолчанию</vt:lpstr>
      <vt:lpstr>Уровень</vt:lpstr>
      <vt:lpstr>Презентация PowerPoint</vt:lpstr>
      <vt:lpstr>Конкуренты </vt:lpstr>
      <vt:lpstr>Выявить ВСЕХ конкурентов </vt:lpstr>
      <vt:lpstr>Презентация PowerPoint</vt:lpstr>
      <vt:lpstr>Презентация PowerPoint</vt:lpstr>
      <vt:lpstr>Заполнить данные о конкуренте </vt:lpstr>
      <vt:lpstr>Презентация PowerPoint</vt:lpstr>
      <vt:lpstr>Презентация PowerPoint</vt:lpstr>
      <vt:lpstr>Уникальное торговое предложение (УТП)</vt:lpstr>
      <vt:lpstr>Позиционирование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HUAWEI</cp:lastModifiedBy>
  <cp:revision>115</cp:revision>
  <cp:lastPrinted>2023-11-07T10:11:59Z</cp:lastPrinted>
  <dcterms:created xsi:type="dcterms:W3CDTF">2023-10-29T14:56:54Z</dcterms:created>
  <dcterms:modified xsi:type="dcterms:W3CDTF">2025-02-09T16:55:42Z</dcterms:modified>
</cp:coreProperties>
</file>